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77" r:id="rId6"/>
    <p:sldId id="290" r:id="rId7"/>
    <p:sldId id="262" r:id="rId8"/>
    <p:sldId id="289" r:id="rId9"/>
    <p:sldId id="287" r:id="rId10"/>
    <p:sldId id="284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9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0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1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7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65" y="293879"/>
            <a:ext cx="8449481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19" y="1600200"/>
            <a:ext cx="8449481" cy="49739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4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0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0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6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4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65" y="293879"/>
            <a:ext cx="8449481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19" y="1600200"/>
            <a:ext cx="8449481" cy="49739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6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08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89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00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14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99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70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65" y="293879"/>
            <a:ext cx="8449481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19" y="1600200"/>
            <a:ext cx="8449481" cy="49739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24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59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1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96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71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27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0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14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85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57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14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65" y="293879"/>
            <a:ext cx="8449481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19" y="1600200"/>
            <a:ext cx="8449481" cy="49739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4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28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54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59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69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3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63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55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65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7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0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8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8A8C-4491-604E-B2F0-5D6C17B77D4E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25DD-ED5D-434F-8EF1-F364181E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1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6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2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8A8C-4491-604E-B2F0-5D6C17B77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25DD-ED5D-434F-8EF1-F364181E2E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5620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ЭЛЕМЕНТЫ </a:t>
            </a:r>
            <a:r>
              <a:rPr lang="ru-RU" b="1" dirty="0" smtClean="0">
                <a:solidFill>
                  <a:schemeClr val="bg1"/>
                </a:solidFill>
              </a:rPr>
              <a:t>ПИТАНИЯ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19" y="114243"/>
            <a:ext cx="8449481" cy="6059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FFFF"/>
                </a:solidFill>
              </a:rPr>
              <a:t>ТРОФИ – это …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9219" y="1450470"/>
            <a:ext cx="56441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№1* среди брендов «первой цены» и эконом-сегмента по продаже батареек в штуках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ТОП-3 по продаже солевых и кнопочных часовых батареек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№4 в России по версии </a:t>
            </a:r>
            <a:r>
              <a:rPr lang="en-US" sz="2000" dirty="0" smtClean="0">
                <a:solidFill>
                  <a:prstClr val="black"/>
                </a:solidFill>
              </a:rPr>
              <a:t>GFK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в июне 2016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Широкий ассортимент во всех категориях для удовлетворения любых потребностей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Общая торговая наценка до РРЦ -  более 100% 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Качество на уровне мировых брендов, контроль за всеми этапами производства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Соответствие упаковки законодательству РФ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Признание экспертов!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78206" y="3020167"/>
            <a:ext cx="5575177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78204" y="4547267"/>
            <a:ext cx="5575177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8574" y="6409426"/>
            <a:ext cx="823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(*) – таможенная статистика за 201</a:t>
            </a:r>
            <a:r>
              <a:rPr lang="en-US" sz="1200" dirty="0" smtClean="0">
                <a:solidFill>
                  <a:prstClr val="black"/>
                </a:solidFill>
              </a:rPr>
              <a:t>6</a:t>
            </a:r>
            <a:r>
              <a:rPr lang="ru-RU" sz="1200" dirty="0" smtClean="0">
                <a:solidFill>
                  <a:prstClr val="black"/>
                </a:solidFill>
              </a:rPr>
              <a:t> год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4" y="1343337"/>
            <a:ext cx="2974546" cy="3999918"/>
          </a:xfrm>
          <a:prstGeom prst="rect">
            <a:avLst/>
          </a:prstGeom>
        </p:spPr>
      </p:pic>
      <p:pic>
        <p:nvPicPr>
          <p:cNvPr id="1026" name="Picture 2" descr="Картинки по запросу журнал потребитель 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89" y="5558584"/>
            <a:ext cx="2182183" cy="5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естественный отбор лого тв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16" y="5225611"/>
            <a:ext cx="1561961" cy="11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19" y="114243"/>
            <a:ext cx="8449481" cy="6059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FFFF"/>
                </a:solidFill>
              </a:rPr>
              <a:t>АССОРТИМЕНТ ТРОФИ</a:t>
            </a:r>
            <a:endParaRPr lang="en-US" sz="3600" b="1" dirty="0">
              <a:solidFill>
                <a:srgbClr val="FFFFF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88853" y="1647645"/>
            <a:ext cx="3546" cy="36246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4" y="1172588"/>
            <a:ext cx="1453458" cy="383932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88853" y="2113472"/>
            <a:ext cx="267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99406" y="1932320"/>
            <a:ext cx="262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ЩЕЛОЧНЫЕ БАТАРЕЙКИ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225654" y="2301652"/>
            <a:ext cx="0" cy="829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225654" y="2475781"/>
            <a:ext cx="189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222780" y="3122763"/>
            <a:ext cx="189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231408" y="2792084"/>
            <a:ext cx="189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8950" y="2301652"/>
            <a:ext cx="5046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ULTRA ALKALINE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только АА и ААА; 6 артикулов)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23269" y="2640581"/>
            <a:ext cx="5154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 ALKALINE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(все типоразмеры;  22 артикула)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23268" y="2968155"/>
            <a:ext cx="5706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ECO ALKALINE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(только АА и ААА; 10 артикулов, «первая  цена»)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388853" y="3492011"/>
            <a:ext cx="267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99406" y="3310859"/>
            <a:ext cx="262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СОЛЕВЫЕ БАТАРЕЙКИ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229973" y="3688818"/>
            <a:ext cx="5754" cy="490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229973" y="3862947"/>
            <a:ext cx="189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235727" y="4179250"/>
            <a:ext cx="1897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23269" y="3688818"/>
            <a:ext cx="616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SUPER HEAVY DUTY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(AA/AAA/C/D/9V/3R12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; в блистере и в спайках)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27588" y="4027747"/>
            <a:ext cx="624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HEAVY DUTY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AA/AAA/C/D;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только в спайках, «первая цена»)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392399" y="4547453"/>
            <a:ext cx="267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02952" y="4366301"/>
            <a:ext cx="512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ЛИТИЕВЫЕ БАТАРЕЙКИ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(19 артикулов)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392399" y="4916785"/>
            <a:ext cx="267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02951" y="4735633"/>
            <a:ext cx="48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ЧАСОВЫЕ БАТАРЕЙКИ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(14 артикулов)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388853" y="5272341"/>
            <a:ext cx="267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99406" y="5091189"/>
            <a:ext cx="698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ЗАРЯДНЫЕ УСТРОЙСТВА И АККУМУЛЯТОРЫ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(12 артикулов)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19" y="114243"/>
            <a:ext cx="8449481" cy="60592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FFFF"/>
                </a:solidFill>
              </a:rPr>
              <a:t>Щелочные батарейки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89" y="1315964"/>
            <a:ext cx="1856078" cy="2520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76" y="1306050"/>
            <a:ext cx="1889109" cy="2540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96" y="1306050"/>
            <a:ext cx="1904842" cy="2520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48" y="4062068"/>
            <a:ext cx="6693763" cy="239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19" y="114243"/>
            <a:ext cx="8449481" cy="60592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FFFF"/>
                </a:solidFill>
              </a:rPr>
              <a:t>Щелочные батарейки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6" y="1287795"/>
            <a:ext cx="695681" cy="935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25" y="1294004"/>
            <a:ext cx="701475" cy="92819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34481"/>
              </p:ext>
            </p:extLst>
          </p:nvPr>
        </p:nvGraphicFramePr>
        <p:xfrm>
          <a:off x="692150" y="2267881"/>
          <a:ext cx="7759699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443"/>
                <a:gridCol w="1150975"/>
                <a:gridCol w="1154103"/>
                <a:gridCol w="1150975"/>
                <a:gridCol w="1063401"/>
                <a:gridCol w="1063401"/>
                <a:gridCol w="106340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Серия батареек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Discharge Method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ТРОФИ </a:t>
                      </a:r>
                      <a:r>
                        <a:rPr lang="en-US" sz="1100" u="none" strike="noStrike">
                          <a:effectLst/>
                        </a:rPr>
                        <a:t>ECO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ТРОФИ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ТРОФИ </a:t>
                      </a:r>
                      <a:r>
                        <a:rPr lang="en-US" sz="1100" u="none" strike="noStrike">
                          <a:effectLst/>
                        </a:rPr>
                        <a:t>ULTRA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ITEM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ECO ALKALINE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BASIC ALKALINE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ULTRA ALKALINE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Load Resistance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Discharge mode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Cutoff </a:t>
                      </a:r>
                      <a:r>
                        <a:rPr lang="en-US" sz="1000" u="none" strike="noStrike" dirty="0" smtClean="0">
                          <a:effectLst/>
                        </a:rPr>
                        <a:t>Voltage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(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V)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≤ 30 days after delivery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94">
                <a:tc gridSpan="7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АА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1000mA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10s/m,1h/d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350 </a:t>
                      </a:r>
                      <a:r>
                        <a:rPr lang="en-US" sz="1000" u="none" strike="noStrike" dirty="0" smtClean="0">
                          <a:effectLst/>
                        </a:rPr>
                        <a:t>Pulses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450 Pulses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500 Pulses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1.5W/0.65W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2s/28s; 5min/h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1.05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50 </a:t>
                      </a:r>
                      <a:r>
                        <a:rPr lang="en-US" sz="1000" u="none" strike="noStrike" dirty="0" smtClean="0">
                          <a:effectLst/>
                        </a:rPr>
                        <a:t>Pulses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75 Pulses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100 Pulses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43Ω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4h/d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0.9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86 hours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90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91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100mA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1h/d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0.9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23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23.5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250mA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1h/d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0.9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r>
                        <a:rPr lang="en-US" sz="1000" u="none" strike="noStrike" dirty="0" smtClean="0">
                          <a:effectLst/>
                        </a:rPr>
                        <a:t>.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2hours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8.3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3.9Ω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1h/d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7.9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8.0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8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Quick release standard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3.9Ω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24h/d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380</a:t>
                      </a:r>
                      <a:r>
                        <a:rPr lang="ru-RU" sz="1000" u="none" strike="noStrike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min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380 min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1Ω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24h/d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0.9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45 min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АА</a:t>
                      </a:r>
                      <a:r>
                        <a:rPr lang="en-US" sz="2800" b="1" u="none" strike="noStrike" dirty="0">
                          <a:effectLst/>
                        </a:rPr>
                        <a:t>A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600mA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10s/m,1h/d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280 Pulses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325 Pulses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380 </a:t>
                      </a:r>
                      <a:r>
                        <a:rPr lang="en-US" sz="1000" u="none" strike="noStrike" dirty="0" smtClean="0">
                          <a:effectLst/>
                        </a:rPr>
                        <a:t>Pulses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75Ω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4h/d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67 hours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65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73 hours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1h/d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8.7 hours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9.3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10.2 hours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5.1Ω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1h/d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3.8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4.2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5.1Ω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4m/h,8h/d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3.75 hours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4.15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Quick release standard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3.9Ω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24h/d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130 min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150 min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1Ω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24h/d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0.9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 min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04" y="1115756"/>
            <a:ext cx="556112" cy="4845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24" y="1580841"/>
            <a:ext cx="1056872" cy="6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7319" y="114243"/>
            <a:ext cx="8449481" cy="605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FFFFFF"/>
                </a:solidFill>
              </a:rPr>
              <a:t>Солевые батарейки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9061" y="1050602"/>
            <a:ext cx="3818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Серия </a:t>
            </a:r>
            <a:r>
              <a:rPr lang="en-US" sz="1600" dirty="0" smtClean="0">
                <a:solidFill>
                  <a:prstClr val="black"/>
                </a:solidFill>
              </a:rPr>
              <a:t>HEAVY DUTY</a:t>
            </a:r>
            <a:r>
              <a:rPr lang="ru-RU" sz="1600" dirty="0" smtClean="0">
                <a:solidFill>
                  <a:prstClr val="black"/>
                </a:solidFill>
              </a:rPr>
              <a:t> («Классика») – первая цена на рынке солевых элементов питания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03776"/>
              </p:ext>
            </p:extLst>
          </p:nvPr>
        </p:nvGraphicFramePr>
        <p:xfrm>
          <a:off x="871268" y="4703699"/>
          <a:ext cx="7366959" cy="96202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282180"/>
                <a:gridCol w="2849287"/>
                <a:gridCol w="3235492"/>
              </a:tblGrid>
              <a:tr h="1428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/>
                        <a:t>Сравнение</a:t>
                      </a:r>
                      <a:r>
                        <a:rPr lang="ru-RU" sz="1200" b="1" u="none" strike="noStrike" baseline="0" dirty="0" smtClean="0"/>
                        <a:t> производительности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SUPER</a:t>
                      </a:r>
                      <a:r>
                        <a:rPr lang="en-US" sz="12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HEAVY DUTY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HEAVY DUTY (</a:t>
                      </a:r>
                      <a:r>
                        <a:rPr lang="ru-RU" sz="12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Классика)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 smtClean="0"/>
                        <a:t>3.9</a:t>
                      </a:r>
                      <a:r>
                        <a:rPr lang="en-US" sz="1200" kern="1200" dirty="0" smtClean="0">
                          <a:sym typeface="Symbol"/>
                        </a:rPr>
                        <a:t></a:t>
                      </a:r>
                      <a:r>
                        <a:rPr lang="ru-RU" sz="1200" kern="1200" dirty="0" smtClean="0">
                          <a:sym typeface="Symbol"/>
                        </a:rPr>
                        <a:t>,</a:t>
                      </a:r>
                      <a:r>
                        <a:rPr lang="ru-RU" sz="1200" kern="1200" baseline="0" dirty="0" smtClean="0">
                          <a:sym typeface="Symbol"/>
                        </a:rPr>
                        <a:t> 24 ч/день, 0.9В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R6 (AA)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/>
                        <a:t>95 мин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55 мин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R03 (AAA)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/>
                        <a:t>35 мин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30 мин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89" y="2920964"/>
            <a:ext cx="2611248" cy="1532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7" y="2459612"/>
            <a:ext cx="1461378" cy="1994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04" y="3215862"/>
            <a:ext cx="1313194" cy="11417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5663" y="1051643"/>
            <a:ext cx="414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Серия </a:t>
            </a:r>
            <a:r>
              <a:rPr lang="en-US" sz="1600" dirty="0" smtClean="0">
                <a:solidFill>
                  <a:prstClr val="black"/>
                </a:solidFill>
              </a:rPr>
              <a:t>SUPER HEAVY DUTY </a:t>
            </a:r>
            <a:r>
              <a:rPr lang="ru-RU" sz="1600" dirty="0" smtClean="0">
                <a:solidFill>
                  <a:prstClr val="black"/>
                </a:solidFill>
              </a:rPr>
              <a:t>– Максимальная производительность для батареек с солевым электролитом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19" y="114243"/>
            <a:ext cx="8449481" cy="60592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FFFF"/>
                </a:solidFill>
              </a:rPr>
              <a:t>Обновление дизайна 2017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547" y="1095127"/>
            <a:ext cx="81369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prstClr val="black"/>
                </a:solidFill>
              </a:rPr>
              <a:t>Принципы обновления дизайна:</a:t>
            </a:r>
          </a:p>
          <a:p>
            <a:pPr marL="342900" indent="-342900">
              <a:buFontTx/>
              <a:buAutoNum type="arabicParenR"/>
            </a:pPr>
            <a:r>
              <a:rPr lang="ru-RU" sz="1400" dirty="0" smtClean="0">
                <a:solidFill>
                  <a:prstClr val="black"/>
                </a:solidFill>
              </a:rPr>
              <a:t>Простые и яркие блистеры, не отвлекающие покупателя от сути продукта</a:t>
            </a:r>
          </a:p>
          <a:p>
            <a:pPr marL="342900" indent="-342900">
              <a:buFontTx/>
              <a:buAutoNum type="arabicParenR"/>
            </a:pPr>
            <a:r>
              <a:rPr lang="ru-RU" sz="1400" dirty="0" smtClean="0">
                <a:solidFill>
                  <a:prstClr val="black"/>
                </a:solidFill>
              </a:rPr>
              <a:t>Сквозные две полоски, связывающие воедино всю серию батареек</a:t>
            </a:r>
          </a:p>
          <a:p>
            <a:pPr marL="342900" indent="-342900">
              <a:buFontTx/>
              <a:buAutoNum type="arabicParenR"/>
            </a:pPr>
            <a:r>
              <a:rPr lang="ru-RU" sz="1400" dirty="0" smtClean="0">
                <a:solidFill>
                  <a:prstClr val="black"/>
                </a:solidFill>
              </a:rPr>
              <a:t>Логотип в виде полностью заряженной батарейки – то, что ищет покупатель</a:t>
            </a:r>
          </a:p>
          <a:p>
            <a:pPr marL="342900" indent="-342900">
              <a:buFontTx/>
              <a:buAutoNum type="arabicParenR"/>
            </a:pPr>
            <a:r>
              <a:rPr lang="ru-RU" sz="1400" dirty="0" smtClean="0">
                <a:solidFill>
                  <a:prstClr val="black"/>
                </a:solidFill>
              </a:rPr>
              <a:t>Наглядное изображение количества батареек в упаковке</a:t>
            </a:r>
          </a:p>
          <a:p>
            <a:pPr marL="342900" indent="-342900">
              <a:buFontTx/>
              <a:buAutoNum type="arabicParenR"/>
            </a:pPr>
            <a:r>
              <a:rPr lang="ru-RU" sz="1400" dirty="0" smtClean="0">
                <a:solidFill>
                  <a:prstClr val="black"/>
                </a:solidFill>
              </a:rPr>
              <a:t>«№1» – информация об итогах тестирования и публикации в журнале «Потребитель»</a:t>
            </a:r>
          </a:p>
          <a:p>
            <a:pPr marL="342900" indent="-342900">
              <a:buFontTx/>
              <a:buAutoNum type="arabicParenR"/>
            </a:pPr>
            <a:r>
              <a:rPr lang="ru-RU" sz="1400" dirty="0" smtClean="0">
                <a:solidFill>
                  <a:prstClr val="black"/>
                </a:solidFill>
              </a:rPr>
              <a:t>Текст на оборотной стороне прошел юридическую проверку и на 100% соответствует требованиям российского законодательства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88" y="2972564"/>
            <a:ext cx="2798221" cy="37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02851"/>
            <a:ext cx="8195094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БЛАГОДАРИМ ЗА СОТРУДНИЧЕСТВО!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474</Words>
  <Application>Microsoft Office PowerPoint</Application>
  <PresentationFormat>Экран (4:3)</PresentationFormat>
  <Paragraphs>153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Default Theme</vt:lpstr>
      <vt:lpstr>3_Default Theme</vt:lpstr>
      <vt:lpstr>1_Default Theme</vt:lpstr>
      <vt:lpstr>2_Default Theme</vt:lpstr>
      <vt:lpstr>ЭЛЕМЕНТЫ ПИТАНИЯ</vt:lpstr>
      <vt:lpstr>ТРОФИ – это …</vt:lpstr>
      <vt:lpstr>АССОРТИМЕНТ ТРОФИ</vt:lpstr>
      <vt:lpstr>Щелочные батарейки</vt:lpstr>
      <vt:lpstr>Щелочные батарейки</vt:lpstr>
      <vt:lpstr>Презентация PowerPoint</vt:lpstr>
      <vt:lpstr>Обновление дизайна 2017</vt:lpstr>
      <vt:lpstr>БЛАГОДАРИМ ЗА СОТРУДНИЧЕСТВО!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Microsoft Office User</dc:creator>
  <cp:lastModifiedBy>Устюгов Сергей</cp:lastModifiedBy>
  <cp:revision>50</cp:revision>
  <dcterms:created xsi:type="dcterms:W3CDTF">2016-04-21T12:46:29Z</dcterms:created>
  <dcterms:modified xsi:type="dcterms:W3CDTF">2017-07-10T12:48:23Z</dcterms:modified>
</cp:coreProperties>
</file>